
<file path=[Content_Types].xml><?xml version="1.0" encoding="utf-8"?>
<Types xmlns="http://schemas.openxmlformats.org/package/2006/content-types">
  <Default Extension="tmp" ContentType="image/png"/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B64"/>
    <a:srgbClr val="333333"/>
    <a:srgbClr val="092159"/>
    <a:srgbClr val="102560"/>
    <a:srgbClr val="122763"/>
    <a:srgbClr val="182569"/>
    <a:srgbClr val="D29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 autoAdjust="0"/>
    <p:restoredTop sz="85637" autoAdjust="0"/>
  </p:normalViewPr>
  <p:slideViewPr>
    <p:cSldViewPr snapToGrid="0" snapToObjects="1">
      <p:cViewPr varScale="1">
        <p:scale>
          <a:sx n="64" d="100"/>
          <a:sy n="64" d="100"/>
        </p:scale>
        <p:origin x="15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BC49A-EE7A-EE4F-836D-70F293ADCF6B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3393A-1296-5A4A-9BFE-458F7899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82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4119-EB0A-484A-8FBE-F46E7041B1B5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BFD8-90E1-374E-BED2-08CFEFA16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95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this project this summer was to cancel</a:t>
            </a:r>
            <a:r>
              <a:rPr lang="en-US" baseline="0" dirty="0" smtClean="0"/>
              <a:t> out a sin wave using Adaptive Noise Cancellation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LMS algorithm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sample runs everytime it receives a new sample (2</a:t>
            </a:r>
            <a:r>
              <a:rPr lang="en-US" baseline="30000" dirty="0" smtClean="0"/>
              <a:t>nd</a:t>
            </a:r>
            <a:r>
              <a:rPr lang="en-US" baseline="0" dirty="0" smtClean="0"/>
              <a:t> curly)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HS and LS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1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there</a:t>
            </a:r>
            <a:r>
              <a:rPr lang="en-US" baseline="0" dirty="0" smtClean="0"/>
              <a:t> are several </a:t>
            </a:r>
            <a:r>
              <a:rPr lang="en-US" dirty="0" smtClean="0"/>
              <a:t>coupling capacitors and</a:t>
            </a:r>
            <a:r>
              <a:rPr lang="en-US" baseline="0" dirty="0" smtClean="0"/>
              <a:t> some filters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Rail to rail -  can output all the way to the +/- supply voltages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7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Potentiometer adds flexibility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Bullet</a:t>
            </a:r>
            <a:r>
              <a:rPr lang="en-US" baseline="0" dirty="0" smtClean="0"/>
              <a:t> point #2 – We deal with both Analog and Digital arrays but mostly </a:t>
            </a:r>
            <a:r>
              <a:rPr lang="en-US" baseline="0" dirty="0" err="1" smtClean="0"/>
              <a:t>anlog</a:t>
            </a:r>
            <a:r>
              <a:rPr lang="en-US" baseline="0" dirty="0" smtClean="0"/>
              <a:t> than digital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#5 – Show how much data can be stored</a:t>
            </a:r>
          </a:p>
          <a:p>
            <a:r>
              <a:rPr lang="en-US" baseline="0" dirty="0" smtClean="0"/>
              <a:t>Flash- how big of a program you can write (not a limitation)</a:t>
            </a:r>
          </a:p>
          <a:p>
            <a:r>
              <a:rPr lang="en-US" baseline="0" dirty="0" smtClean="0"/>
              <a:t>SRAM- limitation because it’s the amount of data you can store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</a:t>
            </a:r>
            <a:r>
              <a:rPr lang="en-US" baseline="0" dirty="0" smtClean="0"/>
              <a:t> is used in many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9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detail for bullet</a:t>
            </a:r>
            <a:r>
              <a:rPr lang="en-US" baseline="0" dirty="0" smtClean="0"/>
              <a:t> point 2</a:t>
            </a:r>
          </a:p>
          <a:p>
            <a:r>
              <a:rPr lang="en-US" baseline="0" dirty="0" smtClean="0"/>
              <a:t>#4 #1 – Use it to analyze the sin wave, make sure that its not to </a:t>
            </a:r>
            <a:r>
              <a:rPr lang="en-US" baseline="0" dirty="0" err="1" smtClean="0"/>
              <a:t>stairsteppy</a:t>
            </a:r>
            <a:r>
              <a:rPr lang="en-US" baseline="0" dirty="0" smtClean="0"/>
              <a:t> and it’s a nice smooth wave</a:t>
            </a:r>
          </a:p>
          <a:p>
            <a:r>
              <a:rPr lang="en-US" baseline="0" dirty="0" smtClean="0"/>
              <a:t>#4 #2 – Use it to record random sequence ad transfer it to a PC for further analysis. (Julie)</a:t>
            </a:r>
          </a:p>
          <a:p>
            <a:r>
              <a:rPr lang="en-US" baseline="0" dirty="0" smtClean="0"/>
              <a:t>#4 #3 – Adaptive noise canceller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29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detail</a:t>
            </a:r>
          </a:p>
          <a:p>
            <a:endParaRPr lang="en-US" dirty="0" smtClean="0"/>
          </a:p>
          <a:p>
            <a:r>
              <a:rPr lang="en-US" dirty="0" smtClean="0"/>
              <a:t>Explain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isr.</a:t>
            </a:r>
            <a:endParaRPr lang="en-US" baseline="0" dirty="0" smtClean="0"/>
          </a:p>
          <a:p>
            <a:r>
              <a:rPr lang="en-US" baseline="0" dirty="0" smtClean="0"/>
              <a:t>8kHz clock-&gt;connected to everything and </a:t>
            </a:r>
            <a:r>
              <a:rPr lang="en-US" baseline="0" dirty="0" err="1" smtClean="0"/>
              <a:t>isr</a:t>
            </a:r>
            <a:endParaRPr lang="en-US" baseline="0" dirty="0" smtClean="0"/>
          </a:p>
          <a:p>
            <a:r>
              <a:rPr lang="en-US" baseline="0" dirty="0" smtClean="0"/>
              <a:t>ISR-&gt; tells </a:t>
            </a:r>
            <a:r>
              <a:rPr lang="en-US" baseline="0" dirty="0" err="1" smtClean="0"/>
              <a:t>psoc</a:t>
            </a:r>
            <a:r>
              <a:rPr lang="en-US" baseline="0" dirty="0" smtClean="0"/>
              <a:t> that on the rising edge of the clock it will cause an interrupt</a:t>
            </a:r>
          </a:p>
          <a:p>
            <a:r>
              <a:rPr lang="en-US" baseline="0" dirty="0" smtClean="0"/>
              <a:t>Which means that</a:t>
            </a:r>
          </a:p>
          <a:p>
            <a:r>
              <a:rPr lang="en-US" baseline="0" dirty="0" smtClean="0"/>
              <a:t>Everytime that happens </a:t>
            </a:r>
            <a:r>
              <a:rPr lang="en-US" baseline="0" dirty="0" err="1" smtClean="0"/>
              <a:t>ISR_Interrupt</a:t>
            </a:r>
            <a:r>
              <a:rPr lang="en-US" baseline="0" dirty="0" smtClean="0"/>
              <a:t> is called upon. All of the interesting stuff like (canceller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is called upon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5BFD8-90E1-374E-BED2-08CFEFA16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emplateb-image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8" y="0"/>
            <a:ext cx="7825064" cy="3211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7B7B8E6F-A399-E34C-BB72-46DAA0995F4E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7B7B8E6F-A399-E34C-BB72-46DAA0995F4E}" type="datetime4">
              <a:rPr lang="en-US" smtClean="0"/>
              <a:t>July 21, 2015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87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10249E05-0ADA-DB43-A601-4C8DB5FB7BE5}" type="datetime4">
              <a:rPr lang="en-US" smtClean="0"/>
              <a:t>July 21, 2015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3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Pg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10249E05-0ADA-DB43-A601-4C8DB5FB7BE5}" type="datetime4">
              <a:rPr lang="en-US" smtClean="0"/>
              <a:t>July 21, 2015</a:t>
            </a:fld>
            <a:endParaRPr lang="en-US" dirty="0"/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5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9" y="0"/>
            <a:ext cx="7825062" cy="3211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9" y="0"/>
            <a:ext cx="7825062" cy="3211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nser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432910" y="0"/>
            <a:ext cx="7711090" cy="3215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32910" y="-1"/>
            <a:ext cx="7711090" cy="32150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your own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251" y="3833916"/>
            <a:ext cx="7086600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4400" b="0" i="0">
                <a:solidFill>
                  <a:schemeClr val="accent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251" y="4712300"/>
            <a:ext cx="7086600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32910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32910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900621" y="4636987"/>
            <a:ext cx="7243379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432910" y="3215073"/>
            <a:ext cx="771109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621305" cy="6016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522882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98" y="2427663"/>
            <a:ext cx="7367446" cy="8064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400" b="0" i="0" baseline="0">
                <a:solidFill>
                  <a:srgbClr val="FFFFFF"/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5522882"/>
            <a:ext cx="9144001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400" y="2780457"/>
            <a:ext cx="6034302" cy="8064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400" b="0" i="0" baseline="0">
                <a:solidFill>
                  <a:schemeClr val="accent2">
                    <a:lumMod val="50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166656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166656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400" y="2499305"/>
            <a:ext cx="6034302" cy="806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70000"/>
              </a:lnSpc>
              <a:defRPr sz="4400" b="0" i="0">
                <a:solidFill>
                  <a:schemeClr val="accent2">
                    <a:lumMod val="50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3400" y="3441744"/>
            <a:ext cx="6034302" cy="773390"/>
          </a:xfrm>
        </p:spPr>
        <p:txBody>
          <a:bodyPr>
            <a:normAutofit/>
          </a:bodyPr>
          <a:lstStyle>
            <a:lvl1pPr marL="0" indent="0" algn="l">
              <a:buNone/>
              <a:defRPr sz="1800" b="0" i="1">
                <a:solidFill>
                  <a:srgbClr val="D29D27"/>
                </a:solidFill>
                <a:latin typeface="Arial Italic"/>
                <a:cs typeface="Arial Ital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166656" cy="6858000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166656" y="0"/>
            <a:ext cx="0" cy="685800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835314" y="3361106"/>
            <a:ext cx="6308686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olor-m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7" y="5836571"/>
            <a:ext cx="2812815" cy="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57200" y="1793394"/>
            <a:ext cx="8248650" cy="38787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0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39" y="178953"/>
            <a:ext cx="8229600" cy="849120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000" b="0" i="0">
                <a:solidFill>
                  <a:schemeClr val="tx2">
                    <a:lumMod val="75000"/>
                  </a:schemeClr>
                </a:solidFill>
                <a:latin typeface="Garamond"/>
                <a:cs typeface="Garamon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7139" y="6059151"/>
            <a:ext cx="2133600" cy="365125"/>
          </a:xfrm>
        </p:spPr>
        <p:txBody>
          <a:bodyPr/>
          <a:lstStyle>
            <a:lvl1pPr>
              <a:defRPr sz="1400" b="0" i="0">
                <a:latin typeface="Helvetica Light"/>
                <a:cs typeface="Helvetica Light"/>
              </a:defRPr>
            </a:lvl1pPr>
          </a:lstStyle>
          <a:p>
            <a:fld id="{EC60FC8C-8CC2-5440-81F3-2FD12855F33A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7139" y="1018178"/>
            <a:ext cx="7208837" cy="457200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D29D27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wordmar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9" y="6074353"/>
            <a:ext cx="1947334" cy="421565"/>
          </a:xfrm>
          <a:prstGeom prst="rect">
            <a:avLst/>
          </a:prstGeom>
        </p:spPr>
      </p:pic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57200" y="1793394"/>
            <a:ext cx="3991648" cy="387874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4445432" y="2166264"/>
            <a:ext cx="253133" cy="9144001"/>
          </a:xfrm>
          <a:prstGeom prst="rect">
            <a:avLst/>
          </a:prstGeom>
          <a:solidFill>
            <a:srgbClr val="09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2" y="6596303"/>
            <a:ext cx="9152686" cy="0"/>
          </a:xfrm>
          <a:prstGeom prst="line">
            <a:avLst/>
          </a:prstGeom>
          <a:ln w="285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8"/>
          <p:cNvSpPr>
            <a:spLocks noGrp="1"/>
          </p:cNvSpPr>
          <p:nvPr>
            <p:ph sz="quarter" idx="16"/>
          </p:nvPr>
        </p:nvSpPr>
        <p:spPr>
          <a:xfrm>
            <a:off x="4713625" y="1793394"/>
            <a:ext cx="3991648" cy="387874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775833" y="1021133"/>
            <a:ext cx="376851" cy="694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8385989" y="794202"/>
            <a:ext cx="488628" cy="4886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335" y="691436"/>
            <a:ext cx="669010" cy="669009"/>
          </a:xfrm>
        </p:spPr>
        <p:txBody>
          <a:bodyPr/>
          <a:lstStyle>
            <a:lvl1pPr algn="ctr">
              <a:defRPr sz="1400" b="0" i="0">
                <a:solidFill>
                  <a:srgbClr val="092159"/>
                </a:solidFill>
                <a:latin typeface="Helvetica Light"/>
                <a:cs typeface="Helvetica Light"/>
              </a:defRPr>
            </a:lvl1pPr>
          </a:lstStyle>
          <a:p>
            <a:fld id="{03AE0BD7-0AB9-1F45-99C5-97F404E545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3F987-65D2-B24A-B9C4-B8A0DA6E8D56}" type="datetime4">
              <a:rPr lang="en-US" smtClean="0"/>
              <a:t>July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0BD7-0AB9-1F45-99C5-97F404E54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0" r:id="rId5"/>
    <p:sldLayoutId id="2147483669" r:id="rId6"/>
    <p:sldLayoutId id="2147483661" r:id="rId7"/>
    <p:sldLayoutId id="2147483660" r:id="rId8"/>
    <p:sldLayoutId id="2147483662" r:id="rId9"/>
    <p:sldLayoutId id="2147483663" r:id="rId10"/>
    <p:sldLayoutId id="2147483674" r:id="rId11"/>
    <p:sldLayoutId id="2147483664" r:id="rId12"/>
    <p:sldLayoutId id="2147483668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9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9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Audio Cancellation of Electronically Amplified Sound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Shubh Tandon</a:t>
            </a:r>
          </a:p>
          <a:p>
            <a:r>
              <a:rPr lang="en-US" dirty="0" smtClean="0"/>
              <a:t>Mentor: Larry Pearlstein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3250" y="5586066"/>
            <a:ext cx="3925572" cy="601670"/>
          </a:xfrm>
        </p:spPr>
        <p:txBody>
          <a:bodyPr/>
          <a:lstStyle/>
          <a:p>
            <a:r>
              <a:rPr lang="en-US" dirty="0" smtClean="0"/>
              <a:t>Mentored Undergraduate Summer Experience 2015</a:t>
            </a:r>
          </a:p>
          <a:p>
            <a:r>
              <a:rPr lang="en-US" dirty="0" smtClean="0"/>
              <a:t>Department of Electrical and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4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 smtClean="0"/>
              <a:t>LM380 operational amplifier used</a:t>
            </a:r>
          </a:p>
          <a:p>
            <a:r>
              <a:rPr lang="en-US" sz="2400" dirty="0" smtClean="0"/>
              <a:t>Potentiometer used to select the most suitable gain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6" y="2738343"/>
            <a:ext cx="5239481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 Specs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FC8C-8CC2-5440-81F3-2FD12855F33A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Power rating – 4W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Impedance – 4 Ohms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Frequency range – 100 to 20,000Hz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643" y="2278237"/>
            <a:ext cx="3878744" cy="29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PSoC is a family of microcontroller integrated circuits</a:t>
            </a:r>
          </a:p>
          <a:p>
            <a:r>
              <a:rPr lang="en-US" sz="2400" dirty="0" smtClean="0"/>
              <a:t>Includes a CPU core, mixed signal arrays of integrated analog and digital peripherals</a:t>
            </a:r>
          </a:p>
          <a:p>
            <a:r>
              <a:rPr lang="en-US" sz="2400" dirty="0" smtClean="0"/>
              <a:t>Using PSoC 5LP in this Project</a:t>
            </a:r>
          </a:p>
          <a:p>
            <a:r>
              <a:rPr lang="en-US" sz="2400" dirty="0" smtClean="0"/>
              <a:t>32-bit ARM Cortex-M3 up to 67MHz, 84MIPS</a:t>
            </a:r>
          </a:p>
          <a:p>
            <a:r>
              <a:rPr lang="en-US" sz="2400" dirty="0" smtClean="0"/>
              <a:t>Flash Memory of 32KB-256KB and Stored RAM of 8KB to 64KB</a:t>
            </a:r>
          </a:p>
          <a:p>
            <a:r>
              <a:rPr lang="en-US" sz="2400" dirty="0" smtClean="0"/>
              <a:t>Operates from 2.7V to 5.5V</a:t>
            </a:r>
          </a:p>
          <a:p>
            <a:r>
              <a:rPr lang="en-US" sz="2400" dirty="0" smtClean="0"/>
              <a:t>Avoids use of custom circuit boards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88" y="1360445"/>
            <a:ext cx="5089295" cy="512299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PSoC Creator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 smtClean="0"/>
              <a:t>PSoC was used to output a generated sin wave via the speaker</a:t>
            </a:r>
          </a:p>
          <a:p>
            <a:r>
              <a:rPr lang="en-US" sz="2400" dirty="0" smtClean="0"/>
              <a:t>2 sin waves – HS model and LS Model</a:t>
            </a:r>
          </a:p>
          <a:p>
            <a:r>
              <a:rPr lang="en-US" sz="2400" dirty="0" smtClean="0"/>
              <a:t>Code in PSoC does the adaptive cancelling</a:t>
            </a:r>
          </a:p>
          <a:p>
            <a:r>
              <a:rPr lang="en-US" sz="2400" dirty="0" smtClean="0"/>
              <a:t>3 Modes included</a:t>
            </a:r>
          </a:p>
          <a:p>
            <a:pPr lvl="1"/>
            <a:r>
              <a:rPr lang="en-US" sz="2000" dirty="0" smtClean="0"/>
              <a:t>Basic look at the sine wave</a:t>
            </a:r>
          </a:p>
          <a:p>
            <a:pPr lvl="1"/>
            <a:r>
              <a:rPr lang="en-US" sz="2000" dirty="0" smtClean="0"/>
              <a:t>Analyzing a random sequence</a:t>
            </a:r>
          </a:p>
          <a:p>
            <a:pPr lvl="1"/>
            <a:r>
              <a:rPr lang="en-US" sz="2000" dirty="0" smtClean="0"/>
              <a:t>Adaptive canceller 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2" y="1626574"/>
            <a:ext cx="4247625" cy="3985272"/>
          </a:xfrm>
        </p:spPr>
      </p:pic>
      <p:grpSp>
        <p:nvGrpSpPr>
          <p:cNvPr id="17" name="Group 16"/>
          <p:cNvGrpSpPr/>
          <p:nvPr/>
        </p:nvGrpSpPr>
        <p:grpSpPr>
          <a:xfrm>
            <a:off x="4061266" y="1594258"/>
            <a:ext cx="2074836" cy="4241240"/>
            <a:chOff x="4061266" y="1594258"/>
            <a:chExt cx="2074836" cy="4241240"/>
          </a:xfrm>
        </p:grpSpPr>
        <p:pic>
          <p:nvPicPr>
            <p:cNvPr id="13" name="Content Placeholder 10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28267" y="1594258"/>
              <a:ext cx="465573" cy="720345"/>
            </a:xfrm>
            <a:prstGeom prst="rect">
              <a:avLst/>
            </a:prstGeom>
          </p:spPr>
        </p:pic>
        <p:pic>
          <p:nvPicPr>
            <p:cNvPr id="14" name="Picture 13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266" y="2852714"/>
              <a:ext cx="932573" cy="740339"/>
            </a:xfrm>
            <a:prstGeom prst="rect">
              <a:avLst/>
            </a:prstGeom>
          </p:spPr>
        </p:pic>
        <p:pic>
          <p:nvPicPr>
            <p:cNvPr id="15" name="Picture 14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939" y="4171335"/>
              <a:ext cx="1664163" cy="166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9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Assignments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99" y="1475378"/>
            <a:ext cx="4689554" cy="45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8" y="1616905"/>
            <a:ext cx="5630061" cy="371526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6340840" y="1927798"/>
            <a:ext cx="209862" cy="77360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6325850" y="2930576"/>
            <a:ext cx="209862" cy="314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325850" y="3474539"/>
            <a:ext cx="209862" cy="74950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3" y="1867298"/>
            <a:ext cx="7754432" cy="345805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did I use PSoC?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4" y="1862302"/>
            <a:ext cx="6592832" cy="2861405"/>
          </a:xfr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4" y="4723707"/>
            <a:ext cx="5239481" cy="1276528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6940446" y="4753165"/>
            <a:ext cx="155448" cy="10330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940446" y="1708878"/>
            <a:ext cx="155448" cy="29080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G_3661">
            <a:hlinkClick r:id="" action="ppaction://media"/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1440940" y="2136687"/>
            <a:ext cx="5488064" cy="308711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System Architecture 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1" y="1694933"/>
            <a:ext cx="7661874" cy="401630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Built 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System Architecture 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8" y="1632173"/>
            <a:ext cx="6640637" cy="427018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DBDF7-D871-444F-8C6A-29DF5B47BF1F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 amplifier for the microphone</a:t>
            </a:r>
          </a:p>
          <a:p>
            <a:r>
              <a:rPr lang="en-US" sz="2400" dirty="0" smtClean="0"/>
              <a:t>Used to increase the gain </a:t>
            </a:r>
          </a:p>
          <a:p>
            <a:r>
              <a:rPr lang="en-US" sz="2400" dirty="0" smtClean="0"/>
              <a:t>Potentiometer fixed in order to adjust the gain if needed</a:t>
            </a:r>
            <a:endParaRPr lang="en-US" sz="24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3" y="3153205"/>
            <a:ext cx="7392432" cy="2610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Microphone Specs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FC8C-8CC2-5440-81F3-2FD12855F33A}" type="datetime4">
              <a:rPr lang="en-US" smtClean="0"/>
              <a:t>July 21, 2015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38" y="1671426"/>
            <a:ext cx="1022644" cy="158225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Excellent power supply noise rejection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Delivers a 200kHz gain bandwidth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Open loop gain =125dB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Rain to Rain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Low-cost microphone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0BD7-0AB9-1F45-99C5-97F404E5451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2444" y="2169061"/>
            <a:ext cx="3362806" cy="2611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1262226"/>
            <a:ext cx="81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O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Headphone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NJ Template 1">
  <a:themeElements>
    <a:clrScheme name="Custom 2">
      <a:dk1>
        <a:sysClr val="windowText" lastClr="000000"/>
      </a:dk1>
      <a:lt1>
        <a:sysClr val="window" lastClr="FFFFFF"/>
      </a:lt1>
      <a:dk2>
        <a:srgbClr val="254071"/>
      </a:dk2>
      <a:lt2>
        <a:srgbClr val="F7ECD0"/>
      </a:lt2>
      <a:accent1>
        <a:srgbClr val="234273"/>
      </a:accent1>
      <a:accent2>
        <a:srgbClr val="386796"/>
      </a:accent2>
      <a:accent3>
        <a:srgbClr val="0089B8"/>
      </a:accent3>
      <a:accent4>
        <a:srgbClr val="B6922B"/>
      </a:accent4>
      <a:accent5>
        <a:srgbClr val="E1CC8B"/>
      </a:accent5>
      <a:accent6>
        <a:srgbClr val="B3B3B3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TCNJ Powerpoint Template March 2015</Template>
  <TotalTime>971</TotalTime>
  <Words>570</Words>
  <Application>Microsoft Office PowerPoint</Application>
  <PresentationFormat>On-screen Show (4:3)</PresentationFormat>
  <Paragraphs>133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Italic</vt:lpstr>
      <vt:lpstr>Calibri</vt:lpstr>
      <vt:lpstr>Cambria</vt:lpstr>
      <vt:lpstr>Garamond</vt:lpstr>
      <vt:lpstr>Helvetica Light</vt:lpstr>
      <vt:lpstr>TCNJ Template 1</vt:lpstr>
      <vt:lpstr>Active Audio Cancellation of Electronically Amplified Sound</vt:lpstr>
      <vt:lpstr>Objective</vt:lpstr>
      <vt:lpstr>System Architecture</vt:lpstr>
      <vt:lpstr>System Model</vt:lpstr>
      <vt:lpstr>System Built  </vt:lpstr>
      <vt:lpstr>Microphone</vt:lpstr>
      <vt:lpstr>Circuit</vt:lpstr>
      <vt:lpstr>Microphone Specs</vt:lpstr>
      <vt:lpstr>Headphone speaker</vt:lpstr>
      <vt:lpstr>Circuit</vt:lpstr>
      <vt:lpstr>Speaker Specs</vt:lpstr>
      <vt:lpstr>PSoC Creator</vt:lpstr>
      <vt:lpstr>What is PSoC?</vt:lpstr>
      <vt:lpstr>What is PSoC?</vt:lpstr>
      <vt:lpstr>How did I use PSoC?</vt:lpstr>
      <vt:lpstr>Schematic</vt:lpstr>
      <vt:lpstr>Pin Assignments</vt:lpstr>
      <vt:lpstr>Code</vt:lpstr>
      <vt:lpstr>Code </vt:lpstr>
      <vt:lpstr>Code 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Audio Cancellation of Electronically Amplified Sound</dc:title>
  <dc:creator>Shubham Tandon</dc:creator>
  <cp:lastModifiedBy>Shubham Tandon</cp:lastModifiedBy>
  <cp:revision>40</cp:revision>
  <dcterms:created xsi:type="dcterms:W3CDTF">2015-07-20T14:38:54Z</dcterms:created>
  <dcterms:modified xsi:type="dcterms:W3CDTF">2015-07-21T21:44:36Z</dcterms:modified>
</cp:coreProperties>
</file>